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Proxima Nova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ProximaNova-bold.fntdata"/><Relationship Id="rId10" Type="http://schemas.openxmlformats.org/officeDocument/2006/relationships/slide" Target="slides/slide5.xml"/><Relationship Id="rId21" Type="http://schemas.openxmlformats.org/officeDocument/2006/relationships/font" Target="fonts/ProximaNova-regular.fntdata"/><Relationship Id="rId13" Type="http://schemas.openxmlformats.org/officeDocument/2006/relationships/slide" Target="slides/slide8.xml"/><Relationship Id="rId24" Type="http://schemas.openxmlformats.org/officeDocument/2006/relationships/font" Target="fonts/ProximaNova-boldItalic.fntdata"/><Relationship Id="rId12" Type="http://schemas.openxmlformats.org/officeDocument/2006/relationships/slide" Target="slides/slide7.xml"/><Relationship Id="rId23" Type="http://schemas.openxmlformats.org/officeDocument/2006/relationships/font" Target="fonts/ProximaNova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954c4b3041_0_9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954c4b3041_0_9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954c4b3041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954c4b3041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954c4b3041_0_9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954c4b3041_0_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954c4b3041_0_9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954c4b3041_0_9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954c4b3041_0_9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954c4b3041_0_9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954c4b3041_0_9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954c4b3041_0_9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954c4b3041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954c4b3041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954c4b3041_0_9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954c4b3041_0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954c4b3041_0_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954c4b3041_0_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954c4b3041_0_9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954c4b3041_0_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954c4b3041_0_9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954c4b3041_0_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954c4b3041_0_9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954c4b3041_0_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954c4b3041_0_9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954c4b3041_0_9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954c4b3041_0_9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954c4b3041_0_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melhazzouri" TargetMode="External"/><Relationship Id="rId4" Type="http://schemas.openxmlformats.org/officeDocument/2006/relationships/hyperlink" Target="https://github.com/Mahyar-Fazelzadeh" TargetMode="External"/><Relationship Id="rId5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gif"/><Relationship Id="rId4" Type="http://schemas.openxmlformats.org/officeDocument/2006/relationships/image" Target="../media/image9.png"/><Relationship Id="rId5" Type="http://schemas.openxmlformats.org/officeDocument/2006/relationships/hyperlink" Target="http://drive.google.com/file/d/1Kt0mSZbnwrPieYLz7tuNKRvmxiQRfIJM/view" TargetMode="External"/><Relationship Id="rId6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4.png"/><Relationship Id="rId5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2321875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000"/>
              <a:t>Deep Learning CNN Bird Classifier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By: Lucas Hawranke</a:t>
            </a:r>
            <a:r>
              <a:rPr lang="en-CA"/>
              <a:t>, </a:t>
            </a:r>
            <a:r>
              <a:rPr lang="en-CA">
                <a:uFill>
                  <a:noFill/>
                </a:uFill>
                <a:hlinkClick r:id="rId3"/>
              </a:rPr>
              <a:t>Mahmoud El Hazzouri</a:t>
            </a:r>
            <a:r>
              <a:rPr lang="en-CA"/>
              <a:t>, </a:t>
            </a:r>
            <a:r>
              <a:rPr lang="en-CA">
                <a:uFill>
                  <a:noFill/>
                </a:uFill>
                <a:hlinkClick r:id="rId4"/>
              </a:rPr>
              <a:t>Mahyar Fazelzade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 rotWithShape="1">
          <a:blip r:embed="rId5">
            <a:alphaModFix/>
          </a:blip>
          <a:srcRect b="1738" l="1244" r="744" t="49698"/>
          <a:stretch/>
        </p:blipFill>
        <p:spPr>
          <a:xfrm>
            <a:off x="1333500" y="0"/>
            <a:ext cx="6510625" cy="2106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44210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CA"/>
              <a:t>Model Saving/Loading</a:t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9925" y="1047750"/>
            <a:ext cx="5372100" cy="3048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311700" y="44210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CA"/>
              <a:t>Model Evaluation</a:t>
            </a:r>
            <a:endParaRPr/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400" y="1682400"/>
            <a:ext cx="6711201" cy="177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idx="1" type="body"/>
          </p:nvPr>
        </p:nvSpPr>
        <p:spPr>
          <a:xfrm>
            <a:off x="311700" y="44210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CA"/>
              <a:t>Testing model out with new data</a:t>
            </a:r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300" y="1012278"/>
            <a:ext cx="6499401" cy="3118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311700" y="44210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CA"/>
              <a:t>Model’s Performance</a:t>
            </a: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 rotWithShape="1">
          <a:blip r:embed="rId3">
            <a:alphaModFix/>
          </a:blip>
          <a:srcRect b="1069" l="835" r="826" t="824"/>
          <a:stretch/>
        </p:blipFill>
        <p:spPr>
          <a:xfrm>
            <a:off x="2557475" y="314325"/>
            <a:ext cx="4029075" cy="40624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CA" sz="4800"/>
              <a:t>In conclusion…</a:t>
            </a:r>
            <a:endParaRPr i="1" sz="4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446175" y="445013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>
                <a:latin typeface="Comic Sans MS"/>
                <a:ea typeface="Comic Sans MS"/>
                <a:cs typeface="Comic Sans MS"/>
                <a:sym typeface="Comic Sans MS"/>
              </a:rPr>
              <a:t>thanks for listening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47" name="Google Shape;1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1763" y="61125"/>
            <a:ext cx="1340475" cy="134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6006" y="1559237"/>
            <a:ext cx="1126550" cy="202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7" title="RZm1Y_bybL6G-xnf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3475" y="661263"/>
            <a:ext cx="305678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42417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CA"/>
              <a:t>Required Libraries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8163" y="1163148"/>
            <a:ext cx="4947674" cy="2817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42417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CA"/>
              <a:t>Defining Variables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b="0" l="3344" r="0" t="0"/>
          <a:stretch/>
        </p:blipFill>
        <p:spPr>
          <a:xfrm>
            <a:off x="2970125" y="1343025"/>
            <a:ext cx="3203750" cy="2457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44210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CA"/>
              <a:t>Datasets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b="0" l="1777" r="0" t="0"/>
          <a:stretch/>
        </p:blipFill>
        <p:spPr>
          <a:xfrm>
            <a:off x="3134025" y="387700"/>
            <a:ext cx="2875951" cy="3936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934">
                <a:alpha val="30000"/>
              </a:srgbClr>
            </a:outerShdw>
          </a:effectLst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3925" y="0"/>
            <a:ext cx="2829226" cy="274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850" y="2010850"/>
            <a:ext cx="2829226" cy="282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44210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CA"/>
              <a:t>Covering the first 15 classes of birds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363" y="204450"/>
            <a:ext cx="3858175" cy="1999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</p:pic>
      <p:pic>
        <p:nvPicPr>
          <p:cNvPr id="88" name="Google Shape;88;p17"/>
          <p:cNvPicPr preferRelativeResize="0"/>
          <p:nvPr/>
        </p:nvPicPr>
        <p:blipFill rotWithShape="1">
          <a:blip r:embed="rId4">
            <a:alphaModFix/>
          </a:blip>
          <a:srcRect b="0" l="783" r="0" t="0"/>
          <a:stretch/>
        </p:blipFill>
        <p:spPr>
          <a:xfrm>
            <a:off x="4953388" y="1759625"/>
            <a:ext cx="2733650" cy="27123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44210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CA"/>
              <a:t>Callback/Early Stop</a:t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9175" y="2276475"/>
            <a:ext cx="7105650" cy="590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44210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CA"/>
              <a:t>Data Augmentation/Dropout/Softmax</a:t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2213" y="1320050"/>
            <a:ext cx="4219576" cy="250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44210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CA"/>
              <a:t>Modelling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5135" y="278250"/>
            <a:ext cx="3913750" cy="4142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44210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-CA"/>
              <a:t>Model Summary</a:t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8018" y="130000"/>
            <a:ext cx="3267961" cy="42909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